
<file path=[Content_Types].xml><?xml version="1.0" encoding="utf-8"?>
<ns0:Types xmlns:ns0="http://schemas.openxmlformats.org/package/2006/content-types">
  <ns0:Default Extension="bin" ContentType="application/vnd.openxmlformats-officedocument.presentationml.printerSettings"/>
  <ns0:Default Extension="jpeg" ContentType="image/jpeg"/>
  <ns0:Default Extension="png" ContentType="image/png"/>
  <ns0:Default Extension="rels" ContentType="application/vnd.openxmlformats-package.relationships+xml"/>
  <ns0:Default Extension="xml" ContentType="application/xml"/>
  <ns0:Override PartName="/docProps/app.xml" ContentType="application/vnd.openxmlformats-officedocument.extended-properties+xml"/>
  <ns0:Override PartName="/docProps/core.xml" ContentType="application/vnd.openxmlformats-package.core-properties+xml"/>
  <ns0:Override PartName="/ppt/presProps.xml" ContentType="application/vnd.openxmlformats-officedocument.presentationml.presProps+xml"/>
  <ns0:Override PartName="/ppt/presentation.xml" ContentType="application/vnd.openxmlformats-officedocument.presentationml.presentation.main+xml"/>
  <ns0:Override PartName="/ppt/slideLayouts/slideLayout1.xml" ContentType="application/vnd.openxmlformats-officedocument.presentationml.slideLayout+xml"/>
  <ns0:Override PartName="/ppt/slideLayouts/slideLayout10.xml" ContentType="application/vnd.openxmlformats-officedocument.presentationml.slideLayout+xml"/>
  <ns0:Override PartName="/ppt/slideLayouts/slideLayout11.xml" ContentType="application/vnd.openxmlformats-officedocument.presentationml.slideLayout+xml"/>
  <ns0:Override PartName="/ppt/slideLayouts/slideLayout2.xml" ContentType="application/vnd.openxmlformats-officedocument.presentationml.slideLayout+xml"/>
  <ns0:Override PartName="/ppt/slideLayouts/slideLayout3.xml" ContentType="application/vnd.openxmlformats-officedocument.presentationml.slideLayout+xml"/>
  <ns0:Override PartName="/ppt/slideLayouts/slideLayout4.xml" ContentType="application/vnd.openxmlformats-officedocument.presentationml.slideLayout+xml"/>
  <ns0:Override PartName="/ppt/slideLayouts/slideLayout5.xml" ContentType="application/vnd.openxmlformats-officedocument.presentationml.slideLayout+xml"/>
  <ns0:Override PartName="/ppt/slideLayouts/slideLayout6.xml" ContentType="application/vnd.openxmlformats-officedocument.presentationml.slideLayout+xml"/>
  <ns0:Override PartName="/ppt/slideLayouts/slideLayout7.xml" ContentType="application/vnd.openxmlformats-officedocument.presentationml.slideLayout+xml"/>
  <ns0:Override PartName="/ppt/slideLayouts/slideLayout8.xml" ContentType="application/vnd.openxmlformats-officedocument.presentationml.slideLayout+xml"/>
  <ns0:Override PartName="/ppt/slideLayouts/slideLayout9.xml" ContentType="application/vnd.openxmlformats-officedocument.presentationml.slideLayout+xml"/>
  <ns0:Override PartName="/ppt/slideMasters/slideMaster1.xml" ContentType="application/vnd.openxmlformats-officedocument.presentationml.slideMaster+xml"/>
  <ns0:Override PartName="/ppt/slides/slide1.xml" ContentType="application/vnd.openxmlformats-officedocument.presentationml.slide+xml"/>
  <ns0:Override PartName="/ppt/slides/slide2.xml" ContentType="application/vnd.openxmlformats-officedocument.presentationml.slide+xml"/>
  <ns0:Override PartName="/ppt/slides/slide3.xml" ContentType="application/vnd.openxmlformats-officedocument.presentationml.slide+xml"/>
  <ns0:Override PartName="/ppt/slides/slide4.xml" ContentType="application/vnd.openxmlformats-officedocument.presentationml.slide+xml"/>
  <ns0:Override PartName="/ppt/slides/slide5.xml" ContentType="application/vnd.openxmlformats-officedocument.presentationml.slide+xml"/>
  <ns0:Override PartName="/ppt/slides/slide6.xml" ContentType="application/vnd.openxmlformats-officedocument.presentationml.slide+xml"/>
  <ns0:Override PartName="/ppt/slides/slide7.xml" ContentType="application/vnd.openxmlformats-officedocument.presentationml.slide+xml"/>
  <ns0:Override PartName="/ppt/slides/slide8.xml" ContentType="application/vnd.openxmlformats-officedocument.presentationml.slide+xml"/>
  <ns0:Override PartName="/ppt/slides/slide9.xml" ContentType="application/vnd.openxmlformats-officedocument.presentationml.slide+xml"/>
  <ns0:Override PartName="/ppt/tableStyles.xml" ContentType="application/vnd.openxmlformats-officedocument.presentationml.tableStyles+xml"/>
  <ns0:Override PartName="/ppt/theme/theme1.xml" ContentType="application/vnd.openxmlformats-officedocument.theme+xml"/>
  <ns0:Override PartName="/ppt/viewProps.xml" ContentType="application/vnd.openxmlformats-officedocument.presentationml.viewProps+xml"/>
  <ns0:Default Extension="fntdata" ContentType="application/x-fontdata"/>
</ns0: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ns0:presentation xmlns:ns0="http://schemas.openxmlformats.org/presentationml/2006/main" xmlns:ns1="http://schemas.openxmlformats.org/officeDocument/2006/relationships" xmlns:ns2="http://schemas.openxmlformats.org/drawingml/2006/main" saveSubsetFonts="1" autoCompressPictures="0" embedTrueTypeFonts="1">
  <ns0:sldMasterIdLst>
    <ns0:sldMasterId id="2147483648" ns1:id="rId1"/>
  </ns0:sldMasterIdLst>
  <ns0:sldIdLst>
    <ns0:sldId id="256" ns1:id="rId7"/>
    <ns0:sldId id="257" ns1:id="rId8"/>
    <ns0:sldId id="258" ns1:id="rId9"/>
    <ns0:sldId id="259" ns1:id="rId10"/>
    <ns0:sldId id="260" ns1:id="rId11"/>
    <ns0:sldId id="261" ns1:id="rId12"/>
    <ns0:sldId id="262" ns1:id="rId13"/>
    <ns0:sldId id="263" ns1:id="rId14"/>
    <ns0:sldId id="264" ns1:id="rId15"/>
  </ns0:sldIdLst>
  <ns0:sldSz cx="12192000" cy="6858000" type="screen4x3"/>
  <ns0:notesSz cx="6858000" cy="9144000"/>
  <ns0:embeddedFontLst>
    <ns0:embeddedFont>
      <ns0:font typeface="Plus Jakarta Sans"/>
      <ns0:bold ns1:id="rIdFont16"/>
      <ns0:regular ns1:id="rIdFont17"/>
    </ns0:embeddedFont>
  </ns0:embeddedFontLst>
  <ns0:defaultTextStyle>
    <ns2:defPPr>
      <ns2:defRPr lang="en-US"/>
    </ns2:defPPr>
    <ns2:lvl1pPr marL="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1pPr>
    <ns2:lvl2pPr marL="457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2pPr>
    <ns2:lvl3pPr marL="914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3pPr>
    <ns2:lvl4pPr marL="1371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4pPr>
    <ns2:lvl5pPr marL="18288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5pPr>
    <ns2:lvl6pPr marL="22860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6pPr>
    <ns2:lvl7pPr marL="27432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7pPr>
    <ns2:lvl8pPr marL="32004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8pPr>
    <ns2:lvl9pPr marL="3657600" algn="l" defTabSz="457200" rtl="0" eaLnBrk="1" latinLnBrk="0" hangingPunct="1">
      <ns2:defRPr sz="1800" kern="1200">
        <ns2:solidFill>
          <ns2:schemeClr val="tx1"/>
        </ns2:solidFill>
        <ns2:latin typeface="+mn-lt"/>
        <ns2:ea typeface="+mn-ea"/>
        <ns2:cs typeface="+mn-cs"/>
      </ns2:defRPr>
    </ns2:lvl9pPr>
  </ns0:defaultTextStyle>
</ns0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ns0:Relationships xmlns:ns0="http://schemas.openxmlformats.org/package/2006/relationships"><ns0:Relationship Id="rId1" Type="http://schemas.openxmlformats.org/officeDocument/2006/relationships/slideMaster" Target="slideMasters/slideMaster1.xml" /><ns0:Relationship Id="rId2" Type="http://schemas.openxmlformats.org/officeDocument/2006/relationships/printerSettings" Target="printerSettings/printerSettings1.bin" /><ns0:Relationship Id="rId3" Type="http://schemas.openxmlformats.org/officeDocument/2006/relationships/presProps" Target="presProps.xml" /><ns0:Relationship Id="rId4" Type="http://schemas.openxmlformats.org/officeDocument/2006/relationships/viewProps" Target="viewProps.xml" /><ns0:Relationship Id="rId5" Type="http://schemas.openxmlformats.org/officeDocument/2006/relationships/theme" Target="theme/theme1.xml" /><ns0:Relationship Id="rId6" Type="http://schemas.openxmlformats.org/officeDocument/2006/relationships/tableStyles" Target="tableStyles.xml" /><ns0:Relationship Id="rId7" Type="http://schemas.openxmlformats.org/officeDocument/2006/relationships/slide" Target="slides/slide1.xml" /><ns0:Relationship Id="rId8" Type="http://schemas.openxmlformats.org/officeDocument/2006/relationships/slide" Target="slides/slide2.xml" /><ns0:Relationship Id="rId9" Type="http://schemas.openxmlformats.org/officeDocument/2006/relationships/slide" Target="slides/slide3.xml" /><ns0:Relationship Id="rId10" Type="http://schemas.openxmlformats.org/officeDocument/2006/relationships/slide" Target="slides/slide4.xml" /><ns0:Relationship Id="rId11" Type="http://schemas.openxmlformats.org/officeDocument/2006/relationships/slide" Target="slides/slide5.xml" /><ns0:Relationship Id="rId12" Type="http://schemas.openxmlformats.org/officeDocument/2006/relationships/slide" Target="slides/slide6.xml" /><ns0:Relationship Id="rId13" Type="http://schemas.openxmlformats.org/officeDocument/2006/relationships/slide" Target="slides/slide7.xml" /><ns0:Relationship Id="rId14" Type="http://schemas.openxmlformats.org/officeDocument/2006/relationships/slide" Target="slides/slide8.xml" /><ns0:Relationship Id="rId15" Type="http://schemas.openxmlformats.org/officeDocument/2006/relationships/slide" Target="slides/slide9.xml" /><ns0:Relationship Id="rIdFont16" Type="http://schemas.openxmlformats.org/officeDocument/2006/relationships/font" Target="fonts/6fc74822-5267-42e6-84da-442fc2f37b9b.fntdata" /><ns0:Relationship Id="rIdFont17" Type="http://schemas.openxmlformats.org/officeDocument/2006/relationships/font" Target="fonts/55319e88-074f-4fe9-8f81-95521d58edc1.fntdata" /></ns0: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524500" y="1680418"/>
            <a:ext cx="1143000" cy="38100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1437" y="2099518"/>
            <a:ext cx="12049125" cy="1279921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b="1" sz="4200" i="0" u="none">
                <a:solidFill>
                  <a:srgbClr val="F8FAFC"/>
                </a:solidFill>
                <a:latin typeface="Plus Jakarta Sans"/>
              </a:rPr>
              <a:t>CHỦ ĐỀ 1: BÀI 3. MỘT SỐ KIỂU DỮ LIỆU VÀ DỮ LIỆU VĂN BẢN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70346" y="3608040"/>
            <a:ext cx="10451306" cy="3656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b="1" sz="2400" i="0" u="none">
                <a:solidFill>
                  <a:srgbClr val="93C5FD"/>
                </a:solidFill>
                <a:latin typeface="Plus Jakarta Sans"/>
              </a:rPr>
              <a:t>TOPIC 1: LESSON 3. SOME DATA TYPES AND TEXT DATA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917281" y="4430910"/>
            <a:ext cx="2357437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F8FAFC"/>
                </a:solidFill>
                <a:latin typeface="Plus Jakarta Sans"/>
              </a:rPr>
              <a:t>Báo cáo môn Tin Học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7281" y="4735710"/>
            <a:ext cx="2357437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1679"/>
              </a:lnSpc>
            </a:pPr>
            <a:r>
              <a:rPr b="0" sz="1200" i="0" u="none">
                <a:solidFill>
                  <a:srgbClr val="93C5FD"/>
                </a:solidFill>
                <a:latin typeface="Plus Jakarta Sans"/>
              </a:rPr>
              <a:t>Informatics Report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1874490"/>
            <a:ext cx="2571750" cy="2645717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409950" y="1874490"/>
            <a:ext cx="2571750" cy="2645717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10300" y="1874490"/>
            <a:ext cx="2571750" cy="2645717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010650" y="1874490"/>
            <a:ext cx="2571750" cy="2645717"/>
          </a:xfrm>
          <a:prstGeom prst="roundRect">
            <a:avLst>
              <a:gd name="adj" fmla="val 592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0" y="3588841"/>
            <a:ext cx="1962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714750" y="3588841"/>
            <a:ext cx="1962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15100" y="3588841"/>
            <a:ext cx="1962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315450" y="3588841"/>
            <a:ext cx="196215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2179290"/>
            <a:ext cx="333375" cy="381000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50" y="2179290"/>
            <a:ext cx="476250" cy="3810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5100" y="2179290"/>
            <a:ext cx="285750" cy="3810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450" y="2179290"/>
            <a:ext cx="476250" cy="381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09600" y="609600"/>
            <a:ext cx="115824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ĐỘI NGŨ THUYẾT TRÌNH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1143000"/>
            <a:ext cx="115824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PRESENTATION TEAM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788890"/>
            <a:ext cx="2452687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1E293B"/>
                </a:solidFill>
                <a:latin typeface="Plus Jakarta Sans"/>
              </a:rPr>
              <a:t>Thành viên 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120330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Member 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3750766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475569"/>
                </a:solidFill>
                <a:latin typeface="Plus Jakarta Sans"/>
              </a:rPr>
              <a:t>Thu thập dữ liệu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028777"/>
            <a:ext cx="2452687" cy="186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b="0" sz="1050" i="0" u="none">
                <a:solidFill>
                  <a:srgbClr val="64748B"/>
                </a:solidFill>
                <a:latin typeface="Plus Jakarta Sans"/>
              </a:rPr>
              <a:t>Data Collection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14750" y="2788890"/>
            <a:ext cx="2452687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1E293B"/>
                </a:solidFill>
                <a:latin typeface="Plus Jakarta Sans"/>
              </a:rPr>
              <a:t>Thành viên 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714750" y="3120330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Member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714750" y="3750766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475569"/>
                </a:solidFill>
                <a:latin typeface="Plus Jakarta Sans"/>
              </a:rPr>
              <a:t>Thiết kế trình bày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14750" y="4028777"/>
            <a:ext cx="2452687" cy="186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b="0" sz="1050" i="0" u="none">
                <a:solidFill>
                  <a:srgbClr val="64748B"/>
                </a:solidFill>
                <a:latin typeface="Plus Jakarta Sans"/>
              </a:rPr>
              <a:t>Slide Design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5100" y="2788890"/>
            <a:ext cx="2452687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1E293B"/>
                </a:solidFill>
                <a:latin typeface="Plus Jakarta Sans"/>
              </a:rPr>
              <a:t>Thành viên 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5100" y="3120330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Member 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515100" y="3750766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475569"/>
                </a:solidFill>
                <a:latin typeface="Plus Jakarta Sans"/>
              </a:rPr>
              <a:t>Thuyết trình chính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5100" y="4028777"/>
            <a:ext cx="2452687" cy="186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b="0" sz="1050" i="0" u="none">
                <a:solidFill>
                  <a:srgbClr val="64748B"/>
                </a:solidFill>
                <a:latin typeface="Plus Jakarta Sans"/>
              </a:rPr>
              <a:t>Main Speaker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315450" y="2788890"/>
            <a:ext cx="2452687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1E293B"/>
                </a:solidFill>
                <a:latin typeface="Plus Jakarta Sans"/>
              </a:rPr>
              <a:t>Thành viên 4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315450" y="3120330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Member 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15450" y="3750766"/>
            <a:ext cx="2452687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475569"/>
                </a:solidFill>
                <a:latin typeface="Plus Jakarta Sans"/>
              </a:rPr>
              <a:t>Hỗ trợ giải đáp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5450" y="4028777"/>
            <a:ext cx="2452687" cy="18663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470"/>
              </a:lnSpc>
            </a:pPr>
            <a:r>
              <a:rPr b="0" sz="1050" i="0" u="none">
                <a:solidFill>
                  <a:srgbClr val="64748B"/>
                </a:solidFill>
                <a:latin typeface="Plus Jakarta Sans"/>
              </a:rPr>
              <a:t>Q&amp;A Support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286500" y="2217687"/>
            <a:ext cx="5295900" cy="3687514"/>
          </a:xfrm>
          <a:prstGeom prst="roundRect">
            <a:avLst>
              <a:gd name="adj" fmla="val 4132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286500" y="2217687"/>
            <a:ext cx="76200" cy="3687514"/>
          </a:xfrm>
          <a:prstGeom prst="rect">
            <a:avLst/>
          </a:prstGeom>
          <a:solidFill>
            <a:srgbClr val="3B82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2674887"/>
            <a:ext cx="685800" cy="60960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900" y="4370189"/>
            <a:ext cx="152400" cy="1524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9900" y="5013870"/>
            <a:ext cx="114300" cy="152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609600"/>
            <a:ext cx="115824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1. PHÂN LOẠI THÔNG TIN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143000"/>
            <a:ext cx="115824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1. INFORMATION CLASSIFICATION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3051869"/>
            <a:ext cx="6619875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b="1" sz="2100" i="0" u="none">
                <a:solidFill>
                  <a:srgbClr val="1E293B"/>
                </a:solidFill>
                <a:latin typeface="Plus Jakarta Sans"/>
              </a:rPr>
              <a:t>Mã hóa thành dữ liệu nhị phân.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" y="3463230"/>
            <a:ext cx="6619875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0" sz="1650" i="0" u="none">
                <a:solidFill>
                  <a:srgbClr val="64748B"/>
                </a:solidFill>
                <a:latin typeface="Plus Jakarta Sans"/>
              </a:rPr>
              <a:t>Encoded into binary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4137570"/>
            <a:ext cx="6619875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b="1" sz="2100" i="0" u="none">
                <a:solidFill>
                  <a:srgbClr val="1E293B"/>
                </a:solidFill>
                <a:latin typeface="Plus Jakarta Sans"/>
              </a:rPr>
              <a:t>Phân loại để xử lý phù hợp.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4548931"/>
            <a:ext cx="6619875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0" sz="1650" i="0" u="none">
                <a:solidFill>
                  <a:srgbClr val="64748B"/>
                </a:solidFill>
                <a:latin typeface="Plus Jakarta Sans"/>
              </a:rPr>
              <a:t>Classified for appropriate processing.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9900" y="3513087"/>
            <a:ext cx="5372100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1E293B"/>
                </a:solidFill>
                <a:latin typeface="Plus Jakarta Sans"/>
              </a:rPr>
              <a:t>Ví dụ: Căn cước công dân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819900" y="3844528"/>
            <a:ext cx="5372100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Example: Citizen ID Card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24700" y="4313039"/>
            <a:ext cx="3667125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1E293B"/>
                </a:solidFill>
                <a:latin typeface="Plus Jakarta Sans"/>
              </a:rPr>
              <a:t>Thông tin tìm kiếm (Tên, Quê quán).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24700" y="4591050"/>
            <a:ext cx="3667125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64748B"/>
                </a:solidFill>
                <a:latin typeface="Plus Jakarta Sans"/>
              </a:rPr>
              <a:t>Searchable info (Name, Hometown).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86600" y="4956720"/>
            <a:ext cx="4298156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1E293B"/>
                </a:solidFill>
                <a:latin typeface="Plus Jakarta Sans"/>
              </a:rPr>
              <a:t>Thông tin tính toán (Số CCCD, Ngày sinh).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86600" y="5234731"/>
            <a:ext cx="4298156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64748B"/>
                </a:solidFill>
                <a:latin typeface="Plus Jakarta Sans"/>
              </a:rPr>
              <a:t>Calculable info (ID Number, DOB).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063180"/>
            <a:ext cx="2571750" cy="1996380"/>
          </a:xfrm>
          <a:prstGeom prst="roundRect">
            <a:avLst>
              <a:gd name="adj" fmla="val 76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3409950" y="3063180"/>
            <a:ext cx="2571750" cy="1996380"/>
          </a:xfrm>
          <a:prstGeom prst="roundRect">
            <a:avLst>
              <a:gd name="adj" fmla="val 76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210300" y="3063180"/>
            <a:ext cx="2571750" cy="1996380"/>
          </a:xfrm>
          <a:prstGeom prst="roundRect">
            <a:avLst>
              <a:gd name="adj" fmla="val 76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010650" y="3063180"/>
            <a:ext cx="2571750" cy="1996380"/>
          </a:xfrm>
          <a:prstGeom prst="roundRect">
            <a:avLst>
              <a:gd name="adj" fmla="val 763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112" y="3367980"/>
            <a:ext cx="466725" cy="5334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462" y="3367980"/>
            <a:ext cx="466725" cy="533400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137" y="3367980"/>
            <a:ext cx="600075" cy="533400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63150" y="3367980"/>
            <a:ext cx="666750" cy="5334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-381000" y="609600"/>
            <a:ext cx="12954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CÁC KIỂU DỮ LIỆU CƠ BẢN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-381000" y="1143000"/>
            <a:ext cx="129540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BASIC DATA TYPES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69131" y="4129980"/>
            <a:ext cx="2452687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Văn bản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69131" y="4488060"/>
            <a:ext cx="2452687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64748B"/>
                </a:solidFill>
                <a:latin typeface="Plus Jakarta Sans"/>
              </a:rPr>
              <a:t>Text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469481" y="4129980"/>
            <a:ext cx="2452687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Số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469481" y="4488060"/>
            <a:ext cx="2452687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64748B"/>
                </a:solidFill>
                <a:latin typeface="Plus Jakarta Sans"/>
              </a:rPr>
              <a:t>Number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69831" y="4129980"/>
            <a:ext cx="2452687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Logic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69831" y="4488060"/>
            <a:ext cx="2452687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64748B"/>
                </a:solidFill>
                <a:latin typeface="Plus Jakarta Sans"/>
              </a:rPr>
              <a:t>Logic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70181" y="4129980"/>
            <a:ext cx="2452687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Đa phương tiện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070181" y="4488060"/>
            <a:ext cx="2452687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64748B"/>
                </a:solidFill>
                <a:latin typeface="Plus Jakarta Sans"/>
              </a:rPr>
              <a:t>Multimedia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929758" y="3229272"/>
            <a:ext cx="5652641" cy="283011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929758" y="3229272"/>
            <a:ext cx="5652641" cy="19050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75879"/>
            <a:ext cx="4710558" cy="353288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609600"/>
            <a:ext cx="115824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2. BIỂU DIỄN DỮ LIỆU VĂN BẢN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143000"/>
            <a:ext cx="115824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2. TEXT DATA REPRESENTATION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29758" y="2063501"/>
            <a:ext cx="6262241" cy="4266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b="1" sz="2400" i="0" u="none">
                <a:solidFill>
                  <a:srgbClr val="1E293B"/>
                </a:solidFill>
                <a:latin typeface="Plus Jakarta Sans"/>
              </a:rPr>
              <a:t>Phụ thuộc vào bảng kí tự mã hóa.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29758" y="2528292"/>
            <a:ext cx="6262241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0" sz="1800" i="0" u="none">
                <a:solidFill>
                  <a:srgbClr val="64748B"/>
                </a:solidFill>
                <a:latin typeface="Plus Jakarta Sans"/>
              </a:rPr>
              <a:t>Depends on the encoded character set.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29758" y="3553122"/>
            <a:ext cx="6262241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2563EB"/>
                </a:solidFill>
                <a:latin typeface="Plus Jakarta Sans"/>
              </a:rPr>
              <a:t>Bảng kí tự La tinh: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29758" y="3884562"/>
            <a:ext cx="6262241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Latin character set: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29758" y="4200673"/>
            <a:ext cx="6262241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1E293B"/>
                </a:solidFill>
                <a:latin typeface="Plus Jakarta Sans"/>
              </a:rPr>
              <a:t>Bảng chữ cái tiếng Anh tiêu chuẩn.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29758" y="4478684"/>
            <a:ext cx="6262241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64748B"/>
                </a:solidFill>
                <a:latin typeface="Plus Jakarta Sans"/>
              </a:rPr>
              <a:t>Standard English alphabet.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29758" y="4920555"/>
            <a:ext cx="6262241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310"/>
              </a:lnSpc>
            </a:pPr>
            <a:r>
              <a:rPr b="1" sz="1650" i="0" u="none">
                <a:solidFill>
                  <a:srgbClr val="2563EB"/>
                </a:solidFill>
                <a:latin typeface="Plus Jakarta Sans"/>
              </a:rPr>
              <a:t>Bảng kí tự Tiếng Việt: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29758" y="5251995"/>
            <a:ext cx="6262241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Vietnamese character set: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29758" y="5568106"/>
            <a:ext cx="6262241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1" sz="1350" i="0" u="none">
                <a:solidFill>
                  <a:srgbClr val="1E293B"/>
                </a:solidFill>
                <a:latin typeface="Plus Jakarta Sans"/>
              </a:rPr>
              <a:t>Gồm 7 kí tự riêng biệt: ă, â, đ, ê, ô, ơ, ư.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29758" y="5846117"/>
            <a:ext cx="6262241" cy="2132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b="0" sz="1200" i="0" u="none">
                <a:solidFill>
                  <a:srgbClr val="64748B"/>
                </a:solidFill>
                <a:latin typeface="Plus Jakarta Sans"/>
              </a:rPr>
              <a:t>Includes 7 distinct characters: ă, â, đ, ê, ô, ơ, ư.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1924050"/>
            <a:ext cx="5295900" cy="3040260"/>
          </a:xfrm>
          <a:prstGeom prst="roundRect">
            <a:avLst>
              <a:gd name="adj" fmla="val 5012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286500" y="1924050"/>
            <a:ext cx="5295900" cy="3040260"/>
          </a:xfrm>
          <a:prstGeom prst="roundRect">
            <a:avLst>
              <a:gd name="adj" fmla="val 5012"/>
            </a:avLst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-381000" y="609600"/>
            <a:ext cx="12954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A) BẢNG MÃ ASCII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381000" y="1143000"/>
            <a:ext cx="129540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A) ASCII CODE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-381000" y="5395019"/>
            <a:ext cx="12954000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Bảng mã chuẩn của Mĩ để trao đổi thông tin.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381000" y="5753100"/>
            <a:ext cx="12954000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64748B"/>
                </a:solidFill>
                <a:latin typeface="Plus Jakarta Sans"/>
              </a:rPr>
              <a:t>American standard code for information interchange.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82165" y="2533650"/>
            <a:ext cx="6150768" cy="762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3B82F6"/>
                </a:solidFill>
                <a:latin typeface="Plus Jakarta Sans"/>
              </a:rPr>
              <a:t>7-Bit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9065" y="2533650"/>
            <a:ext cx="6150768" cy="762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EFF6FF"/>
                </a:solidFill>
                <a:latin typeface="Plus Jakarta Sans"/>
              </a:rPr>
              <a:t>8-Bit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8612" y="3448050"/>
            <a:ext cx="5857875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b="1" sz="2100" i="0" u="none">
                <a:solidFill>
                  <a:srgbClr val="F8FAFC"/>
                </a:solidFill>
                <a:latin typeface="Plus Jakarta Sans"/>
              </a:rPr>
              <a:t>128 kí tự cơ bản.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8612" y="3859410"/>
            <a:ext cx="585787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93C5FD"/>
                </a:solidFill>
                <a:latin typeface="Plus Jakarta Sans"/>
              </a:rPr>
              <a:t>128 basic characters.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05512" y="3448050"/>
            <a:ext cx="5857875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b="1" sz="2100" i="0" u="none">
                <a:solidFill>
                  <a:srgbClr val="F8FAFC"/>
                </a:solidFill>
                <a:latin typeface="Plus Jakarta Sans"/>
              </a:rPr>
              <a:t>256 kí tự (Mở rộng).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05512" y="3859410"/>
            <a:ext cx="5857875" cy="2667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BFDBFE"/>
                </a:solidFill>
                <a:latin typeface="Plus Jakarta Sans"/>
              </a:rPr>
              <a:t>256 characters (Extended).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09600" y="39680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09600" y="4870846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EFF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0" y="1714500"/>
            <a:ext cx="1524000" cy="1524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609600"/>
            <a:ext cx="115824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B) BẢNG MÃ UNICODE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143000"/>
            <a:ext cx="115824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B) UNICODE STANDARD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698"/>
            <a:ext cx="11582400" cy="5334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b="1" sz="3000" i="0" u="none">
                <a:solidFill>
                  <a:srgbClr val="2563EB"/>
                </a:solidFill>
                <a:latin typeface="Plus Jakarta Sans"/>
              </a:rPr>
              <a:t>Tiêu chuẩn đa ngôn ngữ.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067198"/>
            <a:ext cx="11582400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940"/>
              </a:lnSpc>
            </a:pPr>
            <a:r>
              <a:rPr b="0" sz="2100" i="0" u="none">
                <a:solidFill>
                  <a:srgbClr val="64748B"/>
                </a:solidFill>
                <a:latin typeface="Plus Jakarta Sans"/>
              </a:rPr>
              <a:t>Multilingual character standard.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6725" y="3968055"/>
            <a:ext cx="74295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200" i="0" u="none">
                <a:solidFill>
                  <a:srgbClr val="2563EB"/>
                </a:solidFill>
                <a:latin typeface="Plus Jakarta Sans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6725" y="4870846"/>
            <a:ext cx="742950" cy="45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b="1" sz="1200" i="0" u="none">
                <a:solidFill>
                  <a:srgbClr val="2563EB"/>
                </a:solidFill>
                <a:latin typeface="Plus Jakarta San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19200" y="3897659"/>
            <a:ext cx="4321968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Định dạng UTF-8 phổ biến nhất.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19200" y="4255740"/>
            <a:ext cx="4321968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Most popular UTF-8 format.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9200" y="4800451"/>
            <a:ext cx="4941093" cy="3199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b="1" sz="1800" i="0" u="none">
                <a:solidFill>
                  <a:srgbClr val="1E293B"/>
                </a:solidFill>
                <a:latin typeface="Plus Jakarta Sans"/>
              </a:rPr>
              <a:t>Kí tự Tiếng Việt dùng từ 1 đến 3 byte.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19200" y="5158531"/>
            <a:ext cx="4941093" cy="23991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ts val="1889"/>
              </a:lnSpc>
            </a:pPr>
            <a:r>
              <a:rPr b="0" sz="1350" i="0" u="none">
                <a:solidFill>
                  <a:srgbClr val="64748B"/>
                </a:solidFill>
                <a:latin typeface="Plus Jakarta Sans"/>
              </a:rPr>
              <a:t>Vietnamese characters use 1 to 3 bytes.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1790700" y="3489870"/>
            <a:ext cx="2667000" cy="2305050"/>
          </a:xfrm>
          <a:prstGeom prst="roundRect">
            <a:avLst>
              <a:gd name="adj" fmla="val 661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762500" y="3489870"/>
            <a:ext cx="2667000" cy="2305050"/>
          </a:xfrm>
          <a:prstGeom prst="roundRect">
            <a:avLst>
              <a:gd name="adj" fmla="val 661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7734300" y="3489870"/>
            <a:ext cx="2667000" cy="2305050"/>
          </a:xfrm>
          <a:prstGeom prst="roundRect">
            <a:avLst>
              <a:gd name="adj" fmla="val 661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790700" y="3489870"/>
            <a:ext cx="2667000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762500" y="3489870"/>
            <a:ext cx="2667000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34300" y="3489870"/>
            <a:ext cx="2667000" cy="5715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-381000" y="609600"/>
            <a:ext cx="12954000" cy="4572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b="1" sz="3000" i="0" u="none">
                <a:solidFill>
                  <a:srgbClr val="0F172A"/>
                </a:solidFill>
                <a:latin typeface="Plus Jakarta Sans"/>
              </a:rPr>
              <a:t>LUYỆN TẬP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-381000" y="1143000"/>
            <a:ext cx="12954000" cy="2742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b="1" sz="1800" i="0" u="none">
                <a:solidFill>
                  <a:srgbClr val="3B82F6"/>
                </a:solidFill>
                <a:latin typeface="Plus Jakarta Sans"/>
              </a:rPr>
              <a:t>PRACTICE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00375" y="2327969"/>
            <a:ext cx="6191250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b="1" sz="2100" i="0" u="none">
                <a:solidFill>
                  <a:srgbClr val="1E293B"/>
                </a:solidFill>
                <a:latin typeface="Plus Jakarta Sans"/>
              </a:rPr>
              <a:t>Mã nhị phân ASCII của các kí tự S, G, K: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00375" y="2739330"/>
            <a:ext cx="6191250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b="0" sz="1650" i="0" u="none">
                <a:solidFill>
                  <a:srgbClr val="64748B"/>
                </a:solidFill>
                <a:latin typeface="Plus Jakarta Sans"/>
              </a:rPr>
              <a:t>ASCII binary code for characters S, G, K: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74031" y="3851820"/>
            <a:ext cx="2700337" cy="762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0F172A"/>
                </a:solidFill>
                <a:latin typeface="Plus Jakarta Sans"/>
              </a:rPr>
              <a:t>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38325" y="4690020"/>
            <a:ext cx="257175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800" i="0" u="none">
                <a:solidFill>
                  <a:srgbClr val="64748B"/>
                </a:solidFill>
                <a:latin typeface="Plus Jakarta Sans"/>
              </a:rPr>
              <a:t>(83)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38325" y="5128170"/>
            <a:ext cx="2571750" cy="3619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400" i="0" u="none">
                <a:solidFill>
                  <a:srgbClr val="2563EB"/>
                </a:solidFill>
                <a:latin typeface="monospace"/>
              </a:rPr>
              <a:t>01010011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745831" y="3851820"/>
            <a:ext cx="2700337" cy="762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0F172A"/>
                </a:solidFill>
                <a:latin typeface="Plus Jakarta Sans"/>
              </a:rPr>
              <a:t>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10125" y="4690020"/>
            <a:ext cx="257175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800" i="0" u="none">
                <a:solidFill>
                  <a:srgbClr val="64748B"/>
                </a:solidFill>
                <a:latin typeface="Plus Jakarta Sans"/>
              </a:rPr>
              <a:t>(71)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10125" y="5128170"/>
            <a:ext cx="2571750" cy="3619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400" i="0" u="none">
                <a:solidFill>
                  <a:srgbClr val="2563EB"/>
                </a:solidFill>
                <a:latin typeface="monospace"/>
              </a:rPr>
              <a:t>01000111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17631" y="3851820"/>
            <a:ext cx="2700337" cy="76200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4800" i="0" u="none">
                <a:solidFill>
                  <a:srgbClr val="0F172A"/>
                </a:solidFill>
                <a:latin typeface="Plus Jakarta Sans"/>
              </a:rPr>
              <a:t>K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81925" y="4690020"/>
            <a:ext cx="2571750" cy="2857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0" sz="1800" i="0" u="none">
                <a:solidFill>
                  <a:srgbClr val="64748B"/>
                </a:solidFill>
                <a:latin typeface="Plus Jakarta Sans"/>
              </a:rPr>
              <a:t>(75)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781925" y="5128170"/>
            <a:ext cx="2571750" cy="36195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/>
            <a:r>
              <a:rPr b="1" sz="2400" i="0" u="none">
                <a:solidFill>
                  <a:srgbClr val="2563EB"/>
                </a:solidFill>
                <a:latin typeface="monospace"/>
              </a:rPr>
              <a:t>01001011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664964"/>
            <a:ext cx="762000" cy="762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108251" y="1807964"/>
            <a:ext cx="3975496" cy="73149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b="1" sz="4800" i="0" u="none">
                <a:solidFill>
                  <a:srgbClr val="F8FAFC"/>
                </a:solidFill>
                <a:latin typeface="Plus Jakarta Sans"/>
              </a:rPr>
              <a:t>TỔNG KẾT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08251" y="2691854"/>
            <a:ext cx="3975496" cy="36567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879"/>
              </a:lnSpc>
            </a:pPr>
            <a:r>
              <a:rPr b="1" sz="2400" i="0" u="none">
                <a:solidFill>
                  <a:srgbClr val="93C5FD"/>
                </a:solidFill>
                <a:latin typeface="Plus Jakarta Sans"/>
              </a:rPr>
              <a:t>SUMMARY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33500" y="3514725"/>
            <a:ext cx="9525000" cy="639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b="1" sz="1800" i="0" u="none">
                <a:solidFill>
                  <a:srgbClr val="F8FAFC"/>
                </a:solidFill>
                <a:latin typeface="Plus Jakarta Sans"/>
              </a:rPr>
              <a:t>Phân loại và mã hóa dữ liệu là bước đệm quan trọng để máy tính có thể xử lý thông tin.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33500" y="4268985"/>
            <a:ext cx="9525000" cy="533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100"/>
              </a:lnSpc>
            </a:pPr>
            <a:r>
              <a:rPr b="0" sz="1500" i="0" u="none">
                <a:solidFill>
                  <a:srgbClr val="93C5FD"/>
                </a:solidFill>
                <a:latin typeface="Plus Jakarta Sans"/>
              </a:rPr>
              <a:t>Data classification and encoding are crucial steps for computer information processing.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51546" y="5259585"/>
            <a:ext cx="6488906" cy="37326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b="1" sz="2100" i="0" u="none">
                <a:solidFill>
                  <a:srgbClr val="60A5FA"/>
                </a:solidFill>
                <a:latin typeface="Plus Jakarta Sans"/>
              </a:rPr>
              <a:t>Cảm ơn thầy cô và các bạn đã lắng nghe!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51546" y="5670946"/>
            <a:ext cx="6488906" cy="2933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ts val="2310"/>
              </a:lnSpc>
            </a:pPr>
            <a:r>
              <a:rPr b="0" sz="1650" i="0" u="none">
                <a:solidFill>
                  <a:srgbClr val="93C5FD"/>
                </a:solidFill>
                <a:latin typeface="Plus Jakarta Sans"/>
              </a:rPr>
              <a:t>Thank you for listening!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